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304" r:id="rId2"/>
    <p:sldId id="286" r:id="rId3"/>
    <p:sldId id="287" r:id="rId4"/>
    <p:sldId id="321" r:id="rId5"/>
    <p:sldId id="307" r:id="rId6"/>
    <p:sldId id="315" r:id="rId7"/>
    <p:sldId id="314" r:id="rId8"/>
    <p:sldId id="317" r:id="rId9"/>
    <p:sldId id="316" r:id="rId10"/>
    <p:sldId id="308" r:id="rId11"/>
    <p:sldId id="310" r:id="rId12"/>
    <p:sldId id="320" r:id="rId13"/>
    <p:sldId id="312" r:id="rId14"/>
    <p:sldId id="311" r:id="rId15"/>
    <p:sldId id="319" r:id="rId16"/>
    <p:sldId id="313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68850-B060-42A3-8913-65EAF1A492D0}" type="datetimeFigureOut">
              <a:rPr lang="en-US" smtClean="0"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49921-D54A-4CA9-9D6D-0611413AC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3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0A005-92E3-441A-8484-5472023E52F2}" type="datetimeFigureOut">
              <a:rPr lang="en-CA" smtClean="0"/>
              <a:t>22/04/2013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455B5-8FFF-432C-B69B-430E84C54C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159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55B5-8FFF-432C-B69B-430E84C54C49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2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Edits needed to this graphic: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“Enhanced Gender Roles, Social Change, Strengthened Policy Environment”: Should run across the entire bottom margin of the page.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 “Health Services” box: Should be placed in-between the bottom green box (the box with “Optimal plant spacing”) and the bottom left white box (the one that says Ensure availability/provision of “IFA Tablets”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Overall diagram needs improving for aesthetics but should remain simple and easy to read.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To improve attractiveness, need to include some close-up photos of farmers ideally man/woman couple, man on one side, woman on the other side, or family. They should be in a field or else wearing something that shows they are farmers (have a hoe in their hand or holding crops)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16AA4E-E317-4A90-9E1C-D052C3B67956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455B5-8FFF-432C-B69B-430E84C54C4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43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7A56A8-4F92-432B-B27A-B039D48D025D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980773"/>
            <a:ext cx="5993765" cy="7696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C7522-8EC0-41BC-8CC4-FE55B0585A1A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DE63C3-D20C-49D1-B119-0D12A55EE1D7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A966C-47D5-4DB4-9F05-3E2BD26C2021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81AA1F-64EE-44E9-9C2F-F465ED029A80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C351-E55F-467D-8E1E-FE814943D30B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1CC690-5BFC-4F5A-9473-4D1519D428EE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FD2C92-E4AA-4A23-AA1D-9020C2157F77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CEA6D-70FB-4C50-B73A-90BA823939BE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79EA0-2B59-4A82-A746-6FF3E98DF0A4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900090-6716-48B0-B986-F34905031E8E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A0A461-803A-468D-911B-FD8E5AAE71BE}" type="datetime1">
              <a:rPr lang="en-CA" smtClean="0"/>
              <a:t>22/04/2013</a:t>
            </a:fld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363DB3-67C2-40CA-AE7D-63F09A748014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wanzo-bora-letterhea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8407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577" y="93812"/>
            <a:ext cx="4676850" cy="2808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Mwanzo Bora focuses on 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Siku 1000 - 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first 1000 days of the life of a child from conception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" y="44624"/>
            <a:ext cx="36724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0" descr="C:\Users\USER\Desktop\mbnp pic\zepisa\PC0304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3" r="28058"/>
          <a:stretch>
            <a:fillRect/>
          </a:stretch>
        </p:blipFill>
        <p:spPr bwMode="auto">
          <a:xfrm>
            <a:off x="35496" y="3760102"/>
            <a:ext cx="4032448" cy="304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5" descr="C:\Users\USER\AppData\Local\Microsoft\Windows\Temporary Internet Files\Content.IE5\MJT30EUA\MBNP beneficiaries learning to prepare vegetable meal without depleting micronutrients, Morogoro Reg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0102"/>
            <a:ext cx="4958370" cy="302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5384" y="2561114"/>
            <a:ext cx="104411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SBCC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453336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Delivery of Nutrition Services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0931" y="6412843"/>
            <a:ext cx="41829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Community Nutrition interventions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27751" y="643625"/>
            <a:ext cx="3672408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Institutional Capacity Building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7026"/>
            <a:ext cx="4824536" cy="6356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/>
              <a:t>Achievement to date: SBCC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1088740"/>
            <a:ext cx="4752528" cy="5544616"/>
          </a:xfrm>
        </p:spPr>
        <p:txBody>
          <a:bodyPr>
            <a:normAutofit/>
          </a:bodyPr>
          <a:lstStyle/>
          <a:p>
            <a:r>
              <a:rPr lang="en-US" dirty="0"/>
              <a:t>Developed </a:t>
            </a:r>
            <a:r>
              <a:rPr lang="en-US" dirty="0" smtClean="0"/>
              <a:t>two multimedia SBCC kits: One for Parents and CHWs  and another one for Farmers and Agriculture  </a:t>
            </a:r>
            <a:r>
              <a:rPr lang="en-US" dirty="0"/>
              <a:t>Extension </a:t>
            </a:r>
            <a:r>
              <a:rPr lang="en-US" dirty="0" smtClean="0"/>
              <a:t>workers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Provided technical Assistance to TFNC to develop the National SBCC Strategy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Implemented an SMS breastfeeding campaign reaching </a:t>
            </a:r>
            <a:r>
              <a:rPr lang="en-US" dirty="0" smtClean="0"/>
              <a:t>8,000 </a:t>
            </a:r>
            <a:r>
              <a:rPr lang="en-US" dirty="0"/>
              <a:t>recipients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800" y="17038512"/>
            <a:ext cx="1621985" cy="21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armers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7"/>
          <a:stretch>
            <a:fillRect/>
          </a:stretch>
        </p:blipFill>
        <p:spPr bwMode="auto">
          <a:xfrm>
            <a:off x="5652120" y="116632"/>
            <a:ext cx="3390754" cy="356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376659" cy="2854067"/>
          </a:xfrm>
          <a:prstGeom prst="rect">
            <a:avLst/>
          </a:prstGeom>
          <a:noFill/>
          <a:ln w="28575" cmpd="dbl">
            <a:solidFill>
              <a:schemeClr val="tx2"/>
            </a:solidFill>
            <a:prstDash val="solid"/>
          </a:ln>
          <a:effectLst>
            <a:softEdge rad="63500"/>
          </a:effectLst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53336"/>
            <a:ext cx="4499992" cy="40466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436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7026"/>
            <a:ext cx="9036496" cy="85169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Achievement to date: Institutional Capacity Strengthening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23528" y="1052736"/>
            <a:ext cx="8352928" cy="576064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Completed Comprehensive Institutional Capacity Assessments for TFNC and Counsenuth</a:t>
            </a:r>
          </a:p>
          <a:p>
            <a:pPr marL="109728" indent="0">
              <a:buNone/>
            </a:pPr>
            <a:endParaRPr lang="en-US" sz="2200" dirty="0"/>
          </a:p>
          <a:p>
            <a:r>
              <a:rPr lang="en-US" sz="2200" dirty="0" smtClean="0"/>
              <a:t>Provided SBCC mentorship and on-the-job training for Counsenuth and TFNC staff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dirty="0" smtClean="0"/>
              <a:t>Completed different core institutional capacity development milestones for Counsenuth, focusing on organizational systems and structures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dirty="0" smtClean="0"/>
              <a:t>Engaged 10 CSO sub-grantees to implement community nutrition programs in10 districts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dirty="0" smtClean="0"/>
              <a:t>Signed contract with the Government of Zanzibar as sub-grantee to MBNP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6453336"/>
            <a:ext cx="4499992" cy="40466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894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36496" cy="576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Achievement to date: Delivery of Nutrition Services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504" y="548680"/>
            <a:ext cx="4320480" cy="625063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Trained 246 Health workers from 180 health facilities, who delivered:</a:t>
            </a:r>
          </a:p>
          <a:p>
            <a:pPr lvl="1"/>
            <a:r>
              <a:rPr lang="en-US" dirty="0" smtClean="0"/>
              <a:t>Quality Nutrition Services to 350,998 children</a:t>
            </a:r>
          </a:p>
          <a:p>
            <a:pPr marL="393192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Vitamin A supplementation to 159,636 Kids</a:t>
            </a:r>
          </a:p>
          <a:p>
            <a:r>
              <a:rPr lang="en-US" sz="2200" dirty="0" smtClean="0"/>
              <a:t>Procured and distributed medical equipment to support delivery of nutrition services at 180 health facilities </a:t>
            </a:r>
          </a:p>
          <a:p>
            <a:pPr marL="109728" indent="0">
              <a:buNone/>
            </a:pPr>
            <a:endParaRPr lang="en-US" sz="2200" dirty="0" smtClean="0"/>
          </a:p>
          <a:p>
            <a:r>
              <a:rPr lang="en-US" sz="2200" dirty="0" smtClean="0"/>
              <a:t>Prepared and distributed training materials and job aids to support quality service delivery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8184" y="2132856"/>
            <a:ext cx="1933575" cy="2088231"/>
          </a:xfrm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 descr="C:\Users\USER\Desktop\DCIM\100MEDIA\IMG_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07369"/>
            <a:ext cx="4557511" cy="32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nurse delivers nutrition education and counseling to women who attended the RCH clinic at Makole Health Centre in Dodoma Municip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57511" cy="27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408712"/>
            <a:ext cx="4499992" cy="40466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878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0583"/>
            <a:ext cx="5256584" cy="6356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tx1"/>
                </a:solidFill>
                <a:effectLst/>
              </a:rPr>
              <a:t>Achievement to date: Community Nutrition </a:t>
            </a:r>
            <a:r>
              <a:rPr lang="en-US" sz="2500" dirty="0" smtClean="0">
                <a:solidFill>
                  <a:schemeClr val="tx1"/>
                </a:solidFill>
                <a:effectLst/>
              </a:rPr>
              <a:t>activities </a:t>
            </a:r>
            <a:endParaRPr lang="en-US" sz="25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764704"/>
            <a:ext cx="4824536" cy="5976664"/>
          </a:xfrm>
        </p:spPr>
        <p:txBody>
          <a:bodyPr>
            <a:noAutofit/>
          </a:bodyPr>
          <a:lstStyle/>
          <a:p>
            <a:r>
              <a:rPr lang="en-US" sz="1650" dirty="0">
                <a:latin typeface="Arial" pitchFamily="34" charset="0"/>
                <a:cs typeface="Arial" pitchFamily="34" charset="0"/>
              </a:rPr>
              <a:t>Established 20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demo </a:t>
            </a:r>
            <a:r>
              <a:rPr lang="en-US" sz="1650" dirty="0">
                <a:latin typeface="Arial" pitchFamily="34" charset="0"/>
                <a:cs typeface="Arial" pitchFamily="34" charset="0"/>
              </a:rPr>
              <a:t>plots to demonstrate and promote home gardens</a:t>
            </a:r>
          </a:p>
          <a:p>
            <a:pPr marL="109728" indent="0">
              <a:buNone/>
            </a:pPr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Trained 93 Nutrition Technical Facilitators at district level to cascade the program</a:t>
            </a:r>
          </a:p>
          <a:p>
            <a:pPr marL="109728" indent="0">
              <a:buNone/>
            </a:pPr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Trained 709 Community Health Workers</a:t>
            </a:r>
          </a:p>
          <a:p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Trained 650 Community Leaders</a:t>
            </a:r>
          </a:p>
          <a:p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Trained 224 Extension Workers</a:t>
            </a:r>
          </a:p>
          <a:p>
            <a:pPr marL="109728" indent="0">
              <a:buNone/>
            </a:pPr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Formed 1,056 </a:t>
            </a:r>
            <a:r>
              <a:rPr lang="en-US" sz="1650" b="1" dirty="0">
                <a:latin typeface="Arial" pitchFamily="34" charset="0"/>
                <a:cs typeface="Arial" pitchFamily="34" charset="0"/>
              </a:rPr>
              <a:t>Peer Support 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Groups;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65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 mobilized 6,014 people into social networks to support pro-nutrition behaviors; nearly </a:t>
            </a:r>
            <a:r>
              <a:rPr lang="en-US" sz="1650" dirty="0">
                <a:latin typeface="Arial" pitchFamily="34" charset="0"/>
                <a:cs typeface="Arial" pitchFamily="34" charset="0"/>
              </a:rPr>
              <a:t>half of them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50" dirty="0">
                <a:latin typeface="Arial" pitchFamily="34" charset="0"/>
                <a:cs typeface="Arial" pitchFamily="34" charset="0"/>
              </a:rPr>
              <a:t>46.7%) </a:t>
            </a:r>
            <a:r>
              <a:rPr lang="en-US" sz="165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en-US" sz="1650" dirty="0">
                <a:latin typeface="Arial" pitchFamily="34" charset="0"/>
                <a:cs typeface="Arial" pitchFamily="34" charset="0"/>
              </a:rPr>
              <a:t>men</a:t>
            </a:r>
          </a:p>
          <a:p>
            <a:pPr marL="109728" indent="0">
              <a:buNone/>
            </a:pPr>
            <a:endParaRPr lang="en-US" sz="165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50" dirty="0" smtClean="0">
                <a:latin typeface="Arial" pitchFamily="34" charset="0"/>
                <a:cs typeface="Arial" pitchFamily="34" charset="0"/>
              </a:rPr>
              <a:t>Cultural Groups delivered nutrition messages through community drama at community level</a:t>
            </a:r>
          </a:p>
          <a:p>
            <a:endParaRPr lang="en-US" sz="16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1" descr="C:\Users\user\Desktop\kONGWA PICTUES\SAM_0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39589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G_1550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78" y="73385"/>
            <a:ext cx="39213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16" y="6264696"/>
            <a:ext cx="4716016" cy="5486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878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741053"/>
              </p:ext>
            </p:extLst>
          </p:nvPr>
        </p:nvGraphicFramePr>
        <p:xfrm>
          <a:off x="107504" y="908721"/>
          <a:ext cx="8928991" cy="583802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85353"/>
                <a:gridCol w="1744843"/>
                <a:gridCol w="2198795"/>
              </a:tblGrid>
              <a:tr h="10212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Achievement in Y1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Cumulative</a:t>
                      </a:r>
                      <a:r>
                        <a:rPr lang="en-US" baseline="0" dirty="0" smtClean="0"/>
                        <a:t> to date</a:t>
                      </a:r>
                      <a:endParaRPr lang="en-US" dirty="0"/>
                    </a:p>
                  </a:txBody>
                  <a:tcPr/>
                </a:tc>
              </a:tr>
              <a:tr h="96731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Number of people trained in child health and nutrition through USG supported programs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669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3,490</a:t>
                      </a:r>
                      <a:endParaRPr lang="en-US" dirty="0"/>
                    </a:p>
                  </a:txBody>
                  <a:tcPr/>
                </a:tc>
              </a:tr>
              <a:tr h="166961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Number of children under fiv</a:t>
                      </a:r>
                      <a:r>
                        <a:rPr lang="en-US" baseline="0" dirty="0" smtClean="0"/>
                        <a:t>e reached by USG funded nutrition programs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96,557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350,998</a:t>
                      </a:r>
                      <a:endParaRPr lang="en-US" b="1" dirty="0"/>
                    </a:p>
                  </a:txBody>
                  <a:tcPr/>
                </a:tc>
              </a:tr>
              <a:tr h="195848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Number of children under five who received Vitamin</a:t>
                      </a:r>
                      <a:r>
                        <a:rPr lang="en-US" baseline="0" dirty="0" smtClean="0"/>
                        <a:t> A from USG funded nutrition program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78,639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159,636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key results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6021287"/>
            <a:ext cx="7992888" cy="70294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752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_1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6294958"/>
            <a:ext cx="2376264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THANK 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0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36008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5-year bilateral integrated nutrition program, implemented in Zanzibar and Tanzania mainland</a:t>
            </a:r>
          </a:p>
          <a:p>
            <a:endParaRPr lang="en-US" dirty="0" smtClean="0"/>
          </a:p>
          <a:p>
            <a:r>
              <a:rPr lang="en-US" b="1" dirty="0" smtClean="0"/>
              <a:t>Consortium Partners</a:t>
            </a:r>
          </a:p>
          <a:p>
            <a:pPr lvl="1"/>
            <a:r>
              <a:rPr lang="en-US" dirty="0" smtClean="0"/>
              <a:t>Africare (Prime)</a:t>
            </a:r>
          </a:p>
          <a:p>
            <a:pPr lvl="1"/>
            <a:r>
              <a:rPr lang="en-US" dirty="0" smtClean="0"/>
              <a:t>COUNSENUTH</a:t>
            </a:r>
          </a:p>
          <a:p>
            <a:pPr lvl="1"/>
            <a:r>
              <a:rPr lang="en-US" dirty="0" smtClean="0"/>
              <a:t>The Manoff Group</a:t>
            </a:r>
          </a:p>
          <a:p>
            <a:pPr lvl="1"/>
            <a:r>
              <a:rPr lang="en-US" dirty="0" smtClean="0"/>
              <a:t>Deloitte Tanzania</a:t>
            </a:r>
          </a:p>
          <a:p>
            <a:pPr marL="393192" lvl="1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/>
              <a:t>Geographic coverage</a:t>
            </a:r>
          </a:p>
          <a:p>
            <a:pPr lvl="1"/>
            <a:r>
              <a:rPr lang="en-US" dirty="0" smtClean="0"/>
              <a:t>Manyara, Morogoro and Dodoma regions</a:t>
            </a:r>
          </a:p>
          <a:p>
            <a:pPr lvl="1"/>
            <a:r>
              <a:rPr lang="en-US" dirty="0" smtClean="0"/>
              <a:t>8 Shehias in </a:t>
            </a:r>
            <a:r>
              <a:rPr lang="en-US" dirty="0" err="1" smtClean="0"/>
              <a:t>Chakechake</a:t>
            </a:r>
            <a:r>
              <a:rPr lang="en-US" dirty="0" smtClean="0"/>
              <a:t>, North A and </a:t>
            </a:r>
            <a:r>
              <a:rPr lang="en-US" dirty="0" err="1" smtClean="0"/>
              <a:t>Micheweni</a:t>
            </a:r>
            <a:r>
              <a:rPr lang="en-US" dirty="0" smtClean="0"/>
              <a:t> districts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6092314"/>
            <a:ext cx="4424785" cy="56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5980773"/>
            <a:ext cx="5993765" cy="7696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2528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0622"/>
            <a:ext cx="5112568" cy="562074"/>
          </a:xfrm>
        </p:spPr>
        <p:txBody>
          <a:bodyPr>
            <a:normAutofit fontScale="90000"/>
          </a:bodyPr>
          <a:lstStyle/>
          <a:p>
            <a:r>
              <a:rPr lang="en-US" sz="3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MBNP Program Goals</a:t>
            </a:r>
            <a:endParaRPr lang="en-US" sz="3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4711824" cy="5327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100" dirty="0" smtClean="0"/>
              <a:t>Support </a:t>
            </a:r>
            <a:r>
              <a:rPr lang="en-US" sz="2100" dirty="0"/>
              <a:t>t</a:t>
            </a:r>
            <a:r>
              <a:rPr lang="en-US" sz="2100" dirty="0" smtClean="0"/>
              <a:t>he Government of Tanzania to implement its National Nutrition Strategy  focusing on:</a:t>
            </a:r>
          </a:p>
          <a:p>
            <a:pPr marL="0" indent="0">
              <a:buNone/>
            </a:pPr>
            <a:endParaRPr lang="en-US" sz="2100" dirty="0"/>
          </a:p>
          <a:p>
            <a:r>
              <a:rPr lang="en-US" sz="2100" dirty="0" smtClean="0"/>
              <a:t>Reducing maternal anemia by 20%</a:t>
            </a:r>
          </a:p>
          <a:p>
            <a:endParaRPr lang="en-US" sz="2100" dirty="0" smtClean="0"/>
          </a:p>
          <a:p>
            <a:r>
              <a:rPr lang="en-US" sz="2100" dirty="0" smtClean="0"/>
              <a:t>Reducing child stunting among children 0-59 months by 20%</a:t>
            </a:r>
          </a:p>
          <a:p>
            <a:pPr marL="109728" indent="0">
              <a:buNone/>
            </a:pPr>
            <a:endParaRPr lang="en-US" sz="2100" dirty="0" smtClean="0"/>
          </a:p>
          <a:p>
            <a:r>
              <a:rPr lang="en-US" sz="2100" dirty="0" smtClean="0"/>
              <a:t>Building local institutional capacity for scale up and sustainability of nutrition interventions (Government &amp; CSOs)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48064" y="188567"/>
            <a:ext cx="3888432" cy="56887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000" b="1" dirty="0" smtClean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000" b="1" dirty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The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Challenge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On </a:t>
            </a:r>
            <a:r>
              <a:rPr lang="en-US" sz="2400" b="1" dirty="0" err="1">
                <a:latin typeface="Calibri" pitchFamily="34" charset="0"/>
                <a:cs typeface="Arial" pitchFamily="34" charset="0"/>
              </a:rPr>
              <a:t>Tz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 Mainland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i="1" dirty="0">
                <a:latin typeface="Calibri" pitchFamily="34" charset="0"/>
                <a:cs typeface="Arial" pitchFamily="34" charset="0"/>
              </a:rPr>
              <a:t>53% of </a:t>
            </a:r>
            <a:r>
              <a:rPr lang="en-US" sz="2400" b="1" i="1" dirty="0" smtClean="0">
                <a:latin typeface="Calibri" pitchFamily="34" charset="0"/>
                <a:cs typeface="Arial" pitchFamily="34" charset="0"/>
              </a:rPr>
              <a:t>women </a:t>
            </a:r>
            <a:r>
              <a:rPr lang="en-US" sz="2400" b="1" i="1" dirty="0">
                <a:latin typeface="Calibri" pitchFamily="34" charset="0"/>
                <a:cs typeface="Arial" pitchFamily="34" charset="0"/>
              </a:rPr>
              <a:t>in Tanzania are anemic</a:t>
            </a:r>
            <a:r>
              <a:rPr lang="en-US" sz="2400" b="1" i="1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endParaRPr lang="en-US" sz="2400" b="1" i="1" dirty="0" smtClean="0">
              <a:latin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i="1" dirty="0" smtClean="0">
                <a:latin typeface="Calibri" pitchFamily="34" charset="0"/>
                <a:cs typeface="Arial" pitchFamily="34" charset="0"/>
              </a:rPr>
              <a:t>42</a:t>
            </a:r>
            <a:r>
              <a:rPr lang="en-US" sz="2400" b="1" i="1" dirty="0">
                <a:latin typeface="Calibri" pitchFamily="34" charset="0"/>
                <a:cs typeface="Arial" pitchFamily="34" charset="0"/>
              </a:rPr>
              <a:t>% of Tanzania’s children under 5 years of age are stunted</a:t>
            </a:r>
            <a:r>
              <a:rPr lang="en-US" sz="2400" b="1" i="1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b="1" i="1" dirty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 Zanzibar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libri" pitchFamily="34" charset="0"/>
                <a:cs typeface="Arial" pitchFamily="34" charset="0"/>
              </a:rPr>
              <a:t>58.7% women are anemic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30.2% children are stunted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Source: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62" y="6005585"/>
            <a:ext cx="5993765" cy="7696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599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/>
          </p:cNvSpPr>
          <p:nvPr/>
        </p:nvSpPr>
        <p:spPr>
          <a:xfrm>
            <a:off x="3043834" y="908721"/>
            <a:ext cx="3079585" cy="463350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Times New Roman"/>
                <a:cs typeface="Times New Roman"/>
              </a:rPr>
              <a:t>FtF Goal: Sustainably Reduce Global Poverty &amp; Hunger</a:t>
            </a:r>
            <a:endParaRPr lang="en-US" sz="1400" dirty="0">
              <a:effectLst/>
              <a:ea typeface="Times New Roman"/>
              <a:cs typeface="Times New Roman"/>
            </a:endParaRPr>
          </a:p>
        </p:txBody>
      </p:sp>
      <p:sp>
        <p:nvSpPr>
          <p:cNvPr id="4" name="Text Box 4"/>
          <p:cNvSpPr txBox="1">
            <a:spLocks/>
          </p:cNvSpPr>
          <p:nvPr/>
        </p:nvSpPr>
        <p:spPr>
          <a:xfrm>
            <a:off x="3338090" y="1514236"/>
            <a:ext cx="2322310" cy="853815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>
                <a:effectLst/>
                <a:ea typeface="Times New Roman"/>
                <a:cs typeface="Times New Roman"/>
              </a:rPr>
              <a:t>MBNP Objective:</a:t>
            </a:r>
            <a:r>
              <a:rPr lang="en-US" sz="900">
                <a:effectLst/>
                <a:ea typeface="Times New Roman"/>
                <a:cs typeface="Times New Roman"/>
              </a:rPr>
              <a:t> Improved Nutritional Status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 of women and children &lt;5 focusing on Reduction in the Prevalence of Maternal Anemia and Childhood Stunting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sp>
        <p:nvSpPr>
          <p:cNvPr id="5" name="Text Box 9"/>
          <p:cNvSpPr txBox="1">
            <a:spLocks/>
          </p:cNvSpPr>
          <p:nvPr/>
        </p:nvSpPr>
        <p:spPr>
          <a:xfrm>
            <a:off x="5250750" y="2801087"/>
            <a:ext cx="1745338" cy="862803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IR7: Improved Utilization 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of Maternal &amp; Child Nutrition Services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12"/>
          <p:cNvSpPr txBox="1">
            <a:spLocks/>
          </p:cNvSpPr>
          <p:nvPr/>
        </p:nvSpPr>
        <p:spPr>
          <a:xfrm>
            <a:off x="3666268" y="3861048"/>
            <a:ext cx="833724" cy="1862869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Sub-IR6.1: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Improved knowledge and attitudes, gender norms about specific maternal and child nutrition practices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7" name="Text Box 18"/>
          <p:cNvSpPr txBox="1">
            <a:spLocks/>
          </p:cNvSpPr>
          <p:nvPr/>
        </p:nvSpPr>
        <p:spPr>
          <a:xfrm>
            <a:off x="2005286" y="2825598"/>
            <a:ext cx="1038548" cy="859534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900" kern="1200">
                <a:solidFill>
                  <a:srgbClr val="000000"/>
                </a:solidFill>
                <a:effectLst/>
                <a:ea typeface="MS PGothic"/>
                <a:cs typeface="Calibri"/>
              </a:rPr>
              <a:t>IR 5: Improved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900" kern="1200">
                <a:solidFill>
                  <a:srgbClr val="000000"/>
                </a:solidFill>
                <a:effectLst/>
                <a:ea typeface="MS PGothic"/>
                <a:cs typeface="Calibri"/>
              </a:rPr>
              <a:t>Access to Diverse &amp; Quality Foods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 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sp>
        <p:nvSpPr>
          <p:cNvPr id="8" name="Text Box 19"/>
          <p:cNvSpPr txBox="1">
            <a:spLocks/>
          </p:cNvSpPr>
          <p:nvPr/>
        </p:nvSpPr>
        <p:spPr>
          <a:xfrm>
            <a:off x="5493078" y="4014403"/>
            <a:ext cx="1022393" cy="1576902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Sub-IR7.1: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Improved quality of maternal and child nutrition services at the health facility and community 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sp>
        <p:nvSpPr>
          <p:cNvPr id="9" name="Text Box 27"/>
          <p:cNvSpPr txBox="1">
            <a:spLocks/>
          </p:cNvSpPr>
          <p:nvPr/>
        </p:nvSpPr>
        <p:spPr>
          <a:xfrm>
            <a:off x="637864" y="4038914"/>
            <a:ext cx="1013739" cy="1384896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IR3.1: Increased GOT Budget Allocations for Nutrition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Interventions at national and district level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sp>
        <p:nvSpPr>
          <p:cNvPr id="10" name="Text Box 1"/>
          <p:cNvSpPr txBox="1">
            <a:spLocks/>
          </p:cNvSpPr>
          <p:nvPr/>
        </p:nvSpPr>
        <p:spPr>
          <a:xfrm>
            <a:off x="395536" y="2837854"/>
            <a:ext cx="1340881" cy="83338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IR3: Increased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Investment in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(Agriculture &amp;) Nutrition-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Related Activities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 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4497802" y="1367168"/>
            <a:ext cx="0" cy="1462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497802" y="2372137"/>
            <a:ext cx="0" cy="225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259632" y="2580484"/>
            <a:ext cx="69971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6064280" y="2604995"/>
            <a:ext cx="0" cy="1658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067944" y="3501008"/>
            <a:ext cx="0" cy="350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951770" y="3671243"/>
            <a:ext cx="0" cy="3505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4073729" y="2592740"/>
            <a:ext cx="4039" cy="2295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463978" y="2580484"/>
            <a:ext cx="0" cy="227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105211" y="3683498"/>
            <a:ext cx="0" cy="3374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Box 23"/>
          <p:cNvSpPr txBox="1">
            <a:spLocks/>
          </p:cNvSpPr>
          <p:nvPr/>
        </p:nvSpPr>
        <p:spPr>
          <a:xfrm>
            <a:off x="7319192" y="2801087"/>
            <a:ext cx="1501280" cy="7688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900" kern="1200">
                <a:solidFill>
                  <a:srgbClr val="000000"/>
                </a:solidFill>
                <a:effectLst/>
                <a:ea typeface="MS PGothic"/>
                <a:cs typeface="+mn-cs"/>
              </a:rPr>
              <a:t>IR8: Improved Enabling Policy Environment for both Agriculture &amp; Nutrition</a:t>
            </a:r>
            <a:endParaRPr lang="en-US" sz="1200">
              <a:effectLst/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21" name="Text Box 51"/>
          <p:cNvSpPr txBox="1">
            <a:spLocks/>
          </p:cNvSpPr>
          <p:nvPr/>
        </p:nvSpPr>
        <p:spPr>
          <a:xfrm>
            <a:off x="7604793" y="4014403"/>
            <a:ext cx="1103169" cy="16912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IR 8.2: Strengthened Institutional Capacity of TFNC, COUNSENUTH, PMO, District Nutrition Multi-Sectoral Committees and CSOs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8175995" y="3573197"/>
            <a:ext cx="0" cy="4371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Box 17"/>
          <p:cNvSpPr txBox="1">
            <a:spLocks/>
          </p:cNvSpPr>
          <p:nvPr/>
        </p:nvSpPr>
        <p:spPr>
          <a:xfrm>
            <a:off x="2005286" y="4051170"/>
            <a:ext cx="882766" cy="154013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latin typeface="Cambria"/>
                <a:ea typeface="Times New Roman"/>
                <a:cs typeface="Times New Roman"/>
              </a:rPr>
              <a:t>5.1: Increased Consumption of nutritious foods by women and Children at the household level</a:t>
            </a:r>
            <a:endParaRPr lang="en-US" sz="1200">
              <a:effectLst/>
              <a:latin typeface="Cambria"/>
              <a:ea typeface="Times New Roman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FF0000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en-US" sz="1200">
              <a:effectLst/>
              <a:latin typeface="Cambria"/>
              <a:ea typeface="Times New Roman"/>
              <a:cs typeface="Times New Roman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360124" y="3683498"/>
            <a:ext cx="0" cy="36767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64" y="6021288"/>
            <a:ext cx="8182607" cy="76470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6" name="Text Box 7"/>
          <p:cNvSpPr txBox="1">
            <a:spLocks/>
          </p:cNvSpPr>
          <p:nvPr/>
        </p:nvSpPr>
        <p:spPr>
          <a:xfrm>
            <a:off x="3275856" y="2852936"/>
            <a:ext cx="1665957" cy="647700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IR6: Improved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Nutrition-Related</a:t>
            </a:r>
            <a:endParaRPr lang="en-US" sz="1200">
              <a:effectLst/>
              <a:ea typeface="Times New Roman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effectLst/>
                <a:ea typeface="Times New Roman"/>
                <a:cs typeface="Times New Roman"/>
              </a:rPr>
              <a:t>Behaviors</a:t>
            </a:r>
            <a:endParaRPr lang="en-US" sz="1200">
              <a:effectLst/>
              <a:ea typeface="Times New Roman"/>
              <a:cs typeface="Times New Roman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1259632" y="2580484"/>
            <a:ext cx="0" cy="227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8244408" y="2552972"/>
            <a:ext cx="0" cy="2279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75656" y="260648"/>
            <a:ext cx="6700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MWANZO BORA RESULTS FRAMEWORK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21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" y="116632"/>
            <a:ext cx="4180282" cy="491654"/>
          </a:xfrm>
        </p:spPr>
        <p:txBody>
          <a:bodyPr>
            <a:normAutofit fontScale="90000"/>
          </a:bodyPr>
          <a:lstStyle/>
          <a:p>
            <a:r>
              <a:rPr lang="en-US" sz="3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Beneficiaries</a:t>
            </a: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77910" y="764705"/>
            <a:ext cx="4301188" cy="23762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450,000  children 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Under Five Years of Age  </a:t>
            </a:r>
          </a:p>
          <a:p>
            <a:pPr>
              <a:buFont typeface="Wingdings" pitchFamily="2" charset="2"/>
              <a:buChar char="§"/>
            </a:pP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750,000 Women 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of Reproductive Age </a:t>
            </a:r>
          </a:p>
          <a:p>
            <a:pPr>
              <a:buFont typeface="Wingdings" pitchFamily="2" charset="2"/>
              <a:buChar char="§"/>
            </a:pPr>
            <a:endParaRPr lang="en-US" sz="8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750,000 Men 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and the community at large </a:t>
            </a:r>
          </a:p>
          <a:p>
            <a:pPr marL="109728" indent="0">
              <a:buNone/>
            </a:pP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endParaRPr lang="en-US" sz="6200" dirty="0" smtClean="0"/>
          </a:p>
          <a:p>
            <a:pPr marL="109728" indent="0">
              <a:buNone/>
            </a:pPr>
            <a:endParaRPr lang="en-US" sz="6200" b="1" dirty="0" smtClean="0"/>
          </a:p>
          <a:p>
            <a:pPr marL="109728" indent="0">
              <a:buNone/>
            </a:pPr>
            <a:endParaRPr lang="en-US" sz="6200" b="1" dirty="0"/>
          </a:p>
          <a:p>
            <a:pPr marL="109728" indent="0">
              <a:buNone/>
            </a:pPr>
            <a:endParaRPr lang="en-US" sz="2900" dirty="0"/>
          </a:p>
          <a:p>
            <a:endParaRPr lang="en-US" dirty="0"/>
          </a:p>
        </p:txBody>
      </p:sp>
      <p:pic>
        <p:nvPicPr>
          <p:cNvPr id="1026" name="Picture 2" descr="C:\Users\USER\Desktop\IMG_12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36" y="116632"/>
            <a:ext cx="4592568" cy="361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907"/>
          <a:stretch/>
        </p:blipFill>
        <p:spPr bwMode="auto">
          <a:xfrm>
            <a:off x="181728" y="3378149"/>
            <a:ext cx="4176464" cy="3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Public\Pictures\FFS Dodoma 22 -28\IMG_01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610603" cy="29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2010 TDHS Data on Maternal Anemia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534400" cy="5767536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>Prevalence of anaemia among pregnant women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Nation-wide: 53% </a:t>
            </a:r>
          </a:p>
          <a:p>
            <a:pPr lvl="3"/>
            <a:r>
              <a:rPr lang="en-US" dirty="0" smtClean="0">
                <a:latin typeface="Arial" pitchFamily="34" charset="0"/>
                <a:cs typeface="Arial" pitchFamily="34" charset="0"/>
              </a:rPr>
              <a:t>Dodoma</a:t>
            </a:r>
            <a:r>
              <a:rPr lang="en-US" dirty="0">
                <a:latin typeface="Arial" pitchFamily="34" charset="0"/>
                <a:cs typeface="Arial" pitchFamily="34" charset="0"/>
              </a:rPr>
              <a:t>: More than 1 in 4 (28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Manyara: More than 1 in 4 (27.1%)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US" dirty="0" smtClean="0">
                <a:latin typeface="Arial" pitchFamily="34" charset="0"/>
                <a:cs typeface="Arial" pitchFamily="34" charset="0"/>
              </a:rPr>
              <a:t>Morogoro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Nearly </a:t>
            </a:r>
            <a:r>
              <a:rPr lang="en-US" dirty="0">
                <a:latin typeface="Arial" pitchFamily="34" charset="0"/>
                <a:cs typeface="Arial" pitchFamily="34" charset="0"/>
              </a:rPr>
              <a:t>half (45%)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Zanzibar</a:t>
            </a:r>
            <a:r>
              <a:rPr lang="en-US" dirty="0">
                <a:latin typeface="Arial" pitchFamily="34" charset="0"/>
                <a:cs typeface="Arial" pitchFamily="34" charset="0"/>
              </a:rPr>
              <a:t>: 58.7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%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1" dirty="0" smtClean="0">
                <a:latin typeface="Arial" pitchFamily="34" charset="0"/>
                <a:cs typeface="Arial" pitchFamily="34" charset="0"/>
              </a:rPr>
              <a:t>Maternal anemia is associated with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Inadequate </a:t>
            </a:r>
            <a:r>
              <a:rPr lang="en-US" dirty="0">
                <a:latin typeface="Arial" pitchFamily="34" charset="0"/>
                <a:cs typeface="Arial" pitchFamily="34" charset="0"/>
              </a:rPr>
              <a:t>intrauterine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growth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reterm delivery and Maternal &amp; </a:t>
            </a:r>
            <a:r>
              <a:rPr lang="en-US" dirty="0">
                <a:latin typeface="Arial" pitchFamily="34" charset="0"/>
                <a:cs typeface="Arial" pitchFamily="34" charset="0"/>
              </a:rPr>
              <a:t>fetal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deaths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Percentage of maternal death associated with anaemia: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Dodoma: 13</a:t>
            </a:r>
            <a:r>
              <a:rPr lang="en-US" dirty="0">
                <a:latin typeface="Arial" pitchFamily="34" charset="0"/>
                <a:cs typeface="Arial" pitchFamily="34" charset="0"/>
              </a:rPr>
              <a:t>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	 Manyara: 11%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Morogoro: 29%               Zanzibar: 23%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10" y="6021288"/>
            <a:ext cx="5993765" cy="84162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89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43600" y="1579563"/>
            <a:ext cx="1004664" cy="1435100"/>
          </a:xfrm>
          <a:prstGeom prst="upArrow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tIns="91440" bIns="91440"/>
          <a:lstStyle/>
          <a:p>
            <a:pPr algn="ctr" fontAlgn="auto">
              <a:spcBef>
                <a:spcPts val="0"/>
              </a:spcBef>
              <a:spcAft>
                <a:spcPts val="1000"/>
              </a:spcAft>
              <a:defRPr/>
            </a:pPr>
            <a:endParaRPr lang="en-US" sz="10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75" y="396875"/>
          <a:ext cx="5837238" cy="183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0426"/>
                <a:gridCol w="1676488"/>
                <a:gridCol w="1330324"/>
              </a:tblGrid>
              <a:tr h="29159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IRON STATUS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effectLst/>
                        </a:rPr>
                        <a:t>Iron </a:t>
                      </a:r>
                      <a:r>
                        <a:rPr lang="en-GB" sz="1200" b="1" dirty="0">
                          <a:effectLst/>
                        </a:rPr>
                        <a:t>intake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Loss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Iron Stores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/>
                </a:tc>
              </a:tr>
              <a:tr h="633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Iron-rich foods and absorption enhancers</a:t>
                      </a:r>
                      <a:endParaRPr lang="en-US" sz="1100" dirty="0">
                        <a:effectLst/>
                      </a:endParaRP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</a:rPr>
                        <a:t>Animal-source foods, especially meat</a:t>
                      </a:r>
                      <a:endParaRPr lang="en-US" sz="1100" dirty="0">
                        <a:effectLst/>
                      </a:endParaRP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</a:rPr>
                        <a:t>Fruits (vitamin C, acidic foods)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Worms</a:t>
                      </a: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Malaria</a:t>
                      </a: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Shistosomiasis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Frequent pregnancy depletes Iron stories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  <a:tr h="5833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u="sng" dirty="0">
                          <a:effectLst/>
                        </a:rPr>
                        <a:t>Iron absorption inhibitors</a:t>
                      </a:r>
                      <a:endParaRPr lang="en-US" sz="1100" dirty="0">
                        <a:effectLst/>
                      </a:endParaRP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</a:rPr>
                        <a:t>Tea</a:t>
                      </a:r>
                      <a:endParaRPr lang="en-US" sz="1100" dirty="0">
                        <a:effectLst/>
                      </a:endParaRPr>
                    </a:p>
                    <a:p>
                      <a:pPr marL="115888" marR="0" lvl="0" indent="-115888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</a:rPr>
                        <a:t>High-</a:t>
                      </a:r>
                      <a:r>
                        <a:rPr lang="en-GB" sz="1100" dirty="0" err="1">
                          <a:effectLst/>
                        </a:rPr>
                        <a:t>fiber</a:t>
                      </a:r>
                      <a:r>
                        <a:rPr lang="en-GB" sz="1100" dirty="0">
                          <a:effectLst/>
                        </a:rPr>
                        <a:t> foods (e.g., maize meal)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00738" y="396875"/>
          <a:ext cx="1047750" cy="1203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7750"/>
              </a:tblGrid>
              <a:tr h="529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Pregnancy issues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26" marR="68626" marT="0" marB="0"/>
                </a:tc>
              </a:tr>
              <a:tr h="673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Blood volume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Expansion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626" marR="68626" marT="0" marB="0"/>
                </a:tc>
              </a:tr>
            </a:tbl>
          </a:graphicData>
        </a:graphic>
      </p:graphicFrame>
      <p:sp>
        <p:nvSpPr>
          <p:cNvPr id="2079" name="TextBox 1"/>
          <p:cNvSpPr txBox="1">
            <a:spLocks noChangeArrowheads="1"/>
          </p:cNvSpPr>
          <p:nvPr/>
        </p:nvSpPr>
        <p:spPr bwMode="auto">
          <a:xfrm>
            <a:off x="0" y="-65088"/>
            <a:ext cx="5796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Critical </a:t>
            </a:r>
            <a:r>
              <a:rPr lang="en-US" sz="2400" b="1" dirty="0">
                <a:solidFill>
                  <a:schemeClr val="tx2"/>
                </a:solidFill>
                <a:latin typeface="Calibri" pitchFamily="34" charset="0"/>
              </a:rPr>
              <a:t>Pathways Affecting Maternal Anemia</a:t>
            </a:r>
          </a:p>
        </p:txBody>
      </p:sp>
      <p:grpSp>
        <p:nvGrpSpPr>
          <p:cNvPr id="2080" name="Group 4"/>
          <p:cNvGrpSpPr>
            <a:grpSpLocks/>
          </p:cNvGrpSpPr>
          <p:nvPr/>
        </p:nvGrpSpPr>
        <p:grpSpPr bwMode="auto">
          <a:xfrm>
            <a:off x="-15875" y="2878138"/>
            <a:ext cx="7112000" cy="1277937"/>
            <a:chOff x="690731" y="3543666"/>
            <a:chExt cx="5164936" cy="1296209"/>
          </a:xfrm>
        </p:grpSpPr>
        <p:sp>
          <p:nvSpPr>
            <p:cNvPr id="2104" name="Text Box 2"/>
            <p:cNvSpPr txBox="1">
              <a:spLocks noChangeArrowheads="1"/>
            </p:cNvSpPr>
            <p:nvPr/>
          </p:nvSpPr>
          <p:spPr bwMode="auto">
            <a:xfrm>
              <a:off x="3419578" y="3543666"/>
              <a:ext cx="2436089" cy="12962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marL="173038" indent="-1730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Sleep under a </a:t>
              </a:r>
              <a:r>
                <a:rPr lang="en-GB" sz="1100" dirty="0" err="1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longlasting</a:t>
              </a:r>
              <a:r>
                <a:rPr lang="en-GB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insecticide-treated bed net</a:t>
              </a:r>
            </a:p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Attend ANC no later than 2</a:t>
              </a:r>
              <a:r>
                <a:rPr lang="en-GB" sz="1100" baseline="300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nd</a:t>
              </a: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trimester</a:t>
              </a:r>
            </a:p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Adhere to iron-folate supplementation (90+ tabs)</a:t>
              </a:r>
            </a:p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Ask for and take </a:t>
              </a:r>
              <a:r>
                <a:rPr lang="en-GB" sz="1100" dirty="0" err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IPTp</a:t>
              </a: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(2 SP doses during pregnancy)</a:t>
              </a:r>
            </a:p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Ask for and take Deworming medicine</a:t>
              </a:r>
            </a:p>
            <a:p>
              <a:pPr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Practice healthy timing and spacing of pregnancy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90731" y="3563002"/>
              <a:ext cx="262657" cy="1276873"/>
            </a:xfrm>
            <a:prstGeom prst="rect">
              <a:avLst/>
            </a:prstGeom>
            <a:solidFill>
              <a:schemeClr val="accent1"/>
            </a:solidFill>
          </p:spPr>
          <p:txBody>
            <a:bodyPr vert="vert270"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50" b="1" dirty="0">
                  <a:solidFill>
                    <a:schemeClr val="bg1"/>
                  </a:solidFill>
                  <a:latin typeface="+mn-lt"/>
                  <a:cs typeface="+mn-cs"/>
                </a:rPr>
                <a:t>Household </a:t>
              </a:r>
              <a:r>
                <a:rPr lang="en-US" sz="1150" dirty="0">
                  <a:solidFill>
                    <a:schemeClr val="bg1"/>
                  </a:solidFill>
                  <a:latin typeface="+mn-lt"/>
                  <a:cs typeface="+mn-cs"/>
                </a:rPr>
                <a:t> </a:t>
              </a:r>
              <a:r>
                <a:rPr lang="en-US" sz="1150" b="1" dirty="0">
                  <a:solidFill>
                    <a:schemeClr val="bg1"/>
                  </a:solidFill>
                  <a:latin typeface="+mn-lt"/>
                  <a:cs typeface="+mn-cs"/>
                </a:rPr>
                <a:t>Actions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7770" y="4576026"/>
            <a:ext cx="361637" cy="1904684"/>
          </a:xfrm>
          <a:prstGeom prst="rect">
            <a:avLst/>
          </a:prstGeom>
          <a:solidFill>
            <a:srgbClr val="0099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vert270" anchor="ctr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" b="1" dirty="0">
                <a:solidFill>
                  <a:schemeClr val="bg1"/>
                </a:solidFill>
                <a:latin typeface="+mn-lt"/>
                <a:cs typeface="+mn-cs"/>
              </a:rPr>
              <a:t>Agriculture </a:t>
            </a:r>
            <a:r>
              <a:rPr lang="en-US" sz="115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1150" b="1" dirty="0">
                <a:solidFill>
                  <a:schemeClr val="bg1"/>
                </a:solidFill>
                <a:latin typeface="+mn-lt"/>
                <a:cs typeface="+mn-cs"/>
              </a:rPr>
              <a:t>Extension</a:t>
            </a:r>
          </a:p>
        </p:txBody>
      </p:sp>
      <p:grpSp>
        <p:nvGrpSpPr>
          <p:cNvPr id="2082" name="Group 7"/>
          <p:cNvGrpSpPr>
            <a:grpSpLocks/>
          </p:cNvGrpSpPr>
          <p:nvPr/>
        </p:nvGrpSpPr>
        <p:grpSpPr bwMode="auto">
          <a:xfrm>
            <a:off x="3362325" y="4156075"/>
            <a:ext cx="1938338" cy="2324100"/>
            <a:chOff x="1228495" y="4886438"/>
            <a:chExt cx="2308574" cy="2248029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28495" y="5291820"/>
              <a:ext cx="2308574" cy="184264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Ensure availability/provision of: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  <a:p>
              <a:pPr marL="173038" indent="-17303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IFA tablets 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  <a:p>
              <a:pPr marL="173038" indent="-17303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Deworming medicine 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  <a:p>
              <a:pPr marL="173038" indent="-17303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SP for </a:t>
              </a:r>
              <a:r>
                <a:rPr lang="en-GB" sz="1100" dirty="0" err="1">
                  <a:latin typeface="Calibri"/>
                  <a:ea typeface="Calibri"/>
                  <a:cs typeface="Times New Roman"/>
                </a:rPr>
                <a:t>IPTp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  <a:p>
              <a:pPr marL="173038" indent="-17303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LLITN</a:t>
              </a:r>
            </a:p>
            <a:p>
              <a:pPr marL="173038" indent="-173038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1100" dirty="0">
                  <a:latin typeface="Calibri"/>
                  <a:ea typeface="Calibri"/>
                  <a:cs typeface="Times New Roman"/>
                </a:rPr>
                <a:t>Maternal Nutrition SBCC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sz="1200" dirty="0">
                  <a:latin typeface="Calibri"/>
                  <a:ea typeface="Calibri"/>
                  <a:cs typeface="Times New Roman"/>
                </a:rPr>
                <a:t> </a:t>
              </a:r>
              <a:endParaRPr lang="en-US" sz="1100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01" name="Text Box 2"/>
            <p:cNvSpPr>
              <a:spLocks noChangeArrowheads="1"/>
            </p:cNvSpPr>
            <p:nvPr/>
          </p:nvSpPr>
          <p:spPr bwMode="auto">
            <a:xfrm>
              <a:off x="1510213" y="4886438"/>
              <a:ext cx="1875598" cy="405382"/>
            </a:xfrm>
            <a:prstGeom prst="upArrow">
              <a:avLst>
                <a:gd name="adj1" fmla="val 50000"/>
                <a:gd name="adj2" fmla="val 58847"/>
              </a:avLst>
            </a:prstGeom>
            <a:solidFill>
              <a:srgbClr val="FFC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tIns="0" bIns="365760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105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Antenatal Care</a:t>
              </a:r>
              <a:endParaRPr lang="en-US" sz="105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83" name="Group 5"/>
          <p:cNvGrpSpPr>
            <a:grpSpLocks/>
          </p:cNvGrpSpPr>
          <p:nvPr/>
        </p:nvGrpSpPr>
        <p:grpSpPr bwMode="auto">
          <a:xfrm>
            <a:off x="5145088" y="4156075"/>
            <a:ext cx="1951037" cy="2324100"/>
            <a:chOff x="3684489" y="5044618"/>
            <a:chExt cx="2290068" cy="1965307"/>
          </a:xfrm>
        </p:grpSpPr>
        <p:sp>
          <p:nvSpPr>
            <p:cNvPr id="2100" name="Text Box 2"/>
            <p:cNvSpPr txBox="1">
              <a:spLocks noChangeArrowheads="1"/>
            </p:cNvSpPr>
            <p:nvPr/>
          </p:nvSpPr>
          <p:spPr bwMode="auto">
            <a:xfrm>
              <a:off x="3718029" y="5399092"/>
              <a:ext cx="2256528" cy="16108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73038" indent="-1730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Ensure availability/provision of: </a:t>
              </a:r>
              <a:endPara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1"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IFA tablets </a:t>
              </a:r>
              <a:endPara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lvl="1"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LLITN</a:t>
              </a:r>
            </a:p>
            <a:p>
              <a:pPr lvl="1"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Family Planning</a:t>
              </a:r>
            </a:p>
            <a:p>
              <a:pPr lvl="1" eaLnBrk="1" hangingPunct="1">
                <a:lnSpc>
                  <a:spcPct val="115000"/>
                </a:lnSpc>
                <a:buFont typeface="Symbol" pitchFamily="18" charset="2"/>
                <a:buChar char=""/>
              </a:pPr>
              <a:r>
                <a:rPr lang="en-GB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Maternal Nutrition SBCC</a:t>
              </a:r>
              <a:endPara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" name="Text Box 2"/>
            <p:cNvSpPr>
              <a:spLocks noChangeArrowheads="1"/>
            </p:cNvSpPr>
            <p:nvPr/>
          </p:nvSpPr>
          <p:spPr bwMode="auto">
            <a:xfrm>
              <a:off x="3684489" y="5044618"/>
              <a:ext cx="2243485" cy="354400"/>
            </a:xfrm>
            <a:prstGeom prst="upArrow">
              <a:avLst>
                <a:gd name="adj1" fmla="val 50000"/>
                <a:gd name="adj2" fmla="val 58847"/>
              </a:avLst>
            </a:prstGeom>
            <a:solidFill>
              <a:srgbClr val="FFC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tIns="0" bIns="365760" anchorCtr="1"/>
            <a:lstStyle/>
            <a:p>
              <a:pPr algn="ctr">
                <a:spcAft>
                  <a:spcPts val="1000"/>
                </a:spcAft>
                <a:defRPr/>
              </a:pPr>
              <a:r>
                <a:rPr lang="en-GB" sz="105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Postnatal Care</a:t>
              </a:r>
              <a:endParaRPr lang="en-US" sz="105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2084" name="Group 8"/>
          <p:cNvGrpSpPr>
            <a:grpSpLocks/>
          </p:cNvGrpSpPr>
          <p:nvPr/>
        </p:nvGrpSpPr>
        <p:grpSpPr bwMode="auto">
          <a:xfrm>
            <a:off x="3598863" y="1600200"/>
            <a:ext cx="1701800" cy="1277938"/>
            <a:chOff x="2473927" y="1505779"/>
            <a:chExt cx="1395844" cy="1502487"/>
          </a:xfrm>
        </p:grpSpPr>
        <p:grpSp>
          <p:nvGrpSpPr>
            <p:cNvPr id="2096" name="Group 12"/>
            <p:cNvGrpSpPr>
              <a:grpSpLocks/>
            </p:cNvGrpSpPr>
            <p:nvPr/>
          </p:nvGrpSpPr>
          <p:grpSpPr bwMode="auto">
            <a:xfrm>
              <a:off x="2473927" y="1505780"/>
              <a:ext cx="806293" cy="1502486"/>
              <a:chOff x="2169128" y="2167092"/>
              <a:chExt cx="806293" cy="1548525"/>
            </a:xfrm>
          </p:grpSpPr>
          <p:sp>
            <p:nvSpPr>
              <p:cNvPr id="10" name="Text Box 2"/>
              <p:cNvSpPr txBox="1">
                <a:spLocks noChangeArrowheads="1"/>
              </p:cNvSpPr>
              <p:nvPr/>
            </p:nvSpPr>
            <p:spPr bwMode="auto">
              <a:xfrm>
                <a:off x="2169128" y="2167093"/>
                <a:ext cx="431137" cy="1548524"/>
              </a:xfrm>
              <a:prstGeom prst="upArrow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wrap="none" bIns="365760" anchor="ctr"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marL="171450" indent="-171450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itchFamily="34" charset="0"/>
                  <a:buChar char="•"/>
                  <a:defRPr/>
                </a:pPr>
                <a:r>
                  <a:rPr lang="en-GB" sz="1000" dirty="0">
                    <a:latin typeface="Calibri"/>
                    <a:ea typeface="Calibri"/>
                    <a:cs typeface="Times New Roman"/>
                  </a:rPr>
                  <a:t>Deworming</a:t>
                </a:r>
                <a:endParaRPr lang="en-US" sz="1000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2600266" y="2167092"/>
                <a:ext cx="375155" cy="1548524"/>
              </a:xfrm>
              <a:prstGeom prst="upArrow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vert270" wrap="none" tIns="0" bIns="91440" numCol="2" anchor="ctr" anchorCtr="1"/>
              <a:lstStyle/>
              <a:p>
                <a:pPr marL="115888" indent="-115888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GB" sz="1000" dirty="0">
                    <a:latin typeface="Calibri"/>
                    <a:ea typeface="Calibri"/>
                    <a:cs typeface="Times New Roman"/>
                  </a:rPr>
                  <a:t>LLITN </a:t>
                </a:r>
              </a:p>
              <a:p>
                <a:pPr marL="115888" indent="-115888"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itchFamily="34" charset="0"/>
                  <a:buChar char="•"/>
                  <a:tabLst>
                    <a:tab pos="0" algn="l"/>
                  </a:tabLst>
                  <a:defRPr/>
                </a:pPr>
                <a:r>
                  <a:rPr lang="en-GB" sz="1000" dirty="0" err="1">
                    <a:latin typeface="Calibri"/>
                    <a:ea typeface="Calibri"/>
                    <a:cs typeface="Times New Roman"/>
                  </a:rPr>
                  <a:t>IPTp</a:t>
                </a:r>
                <a:r>
                  <a:rPr lang="en-GB" sz="1000" dirty="0">
                    <a:latin typeface="Calibri"/>
                    <a:ea typeface="Calibri"/>
                    <a:cs typeface="Times New Roman"/>
                  </a:rPr>
                  <a:t>                             </a:t>
                </a:r>
                <a:endParaRPr lang="en-US" sz="1000" dirty="0"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3459612" y="1505779"/>
              <a:ext cx="410159" cy="1502486"/>
            </a:xfrm>
            <a:prstGeom prst="upArrow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wrap="none" tIns="0" bIns="91440" anchor="ctr" anchorCtr="1"/>
            <a:lstStyle/>
            <a:p>
              <a:pPr marL="171450" indent="-171450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latin typeface="Calibri"/>
                  <a:ea typeface="Calibri"/>
                  <a:cs typeface="Times New Roman"/>
                </a:rPr>
                <a:t>Family Planning</a:t>
              </a:r>
            </a:p>
          </p:txBody>
        </p:sp>
      </p:grpSp>
      <p:sp>
        <p:nvSpPr>
          <p:cNvPr id="2085" name="Text Box 2"/>
          <p:cNvSpPr>
            <a:spLocks noChangeArrowheads="1"/>
          </p:cNvSpPr>
          <p:nvPr/>
        </p:nvSpPr>
        <p:spPr bwMode="auto">
          <a:xfrm>
            <a:off x="90488" y="2187575"/>
            <a:ext cx="2987675" cy="690563"/>
          </a:xfrm>
          <a:prstGeom prst="upArrow">
            <a:avLst>
              <a:gd name="adj1" fmla="val 50000"/>
              <a:gd name="adj2" fmla="val 58847"/>
            </a:avLst>
          </a:prstGeom>
          <a:solidFill>
            <a:srgbClr val="92D05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tIns="0" bIns="91440" anchor="ctr" anchorCtr="1"/>
          <a:lstStyle/>
          <a:p>
            <a:pPr algn="ctr">
              <a:lnSpc>
                <a:spcPct val="115000"/>
              </a:lnSpc>
            </a:pPr>
            <a:r>
              <a:rPr lang="en-GB" sz="1100" b="1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Agriculture-Nutrition Dietary Practices</a:t>
            </a:r>
            <a:endParaRPr lang="en-US" sz="1100" b="1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86" name="Group 26"/>
          <p:cNvGrpSpPr>
            <a:grpSpLocks/>
          </p:cNvGrpSpPr>
          <p:nvPr/>
        </p:nvGrpSpPr>
        <p:grpSpPr bwMode="auto">
          <a:xfrm>
            <a:off x="90488" y="4156075"/>
            <a:ext cx="3014662" cy="2324100"/>
            <a:chOff x="22536" y="4692151"/>
            <a:chExt cx="4366121" cy="2410002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344420" y="5126742"/>
              <a:ext cx="4044237" cy="197541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Optimal plant spacing, population, and field preparations, and farm calendar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Improved crop , seed varieties, fertilizer and pesticides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Improved postharvest storage, processing and preservation technologies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Appropriate animal husbandry technologies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Ensure availability /provision of pesticides and protective gear</a:t>
              </a:r>
            </a:p>
            <a:p>
              <a:pPr marL="171450" indent="-171450">
                <a:buFont typeface="Arial" pitchFamily="34" charset="0"/>
                <a:buChar char="•"/>
                <a:defRPr/>
              </a:pPr>
              <a:r>
                <a:rPr lang="en-US" sz="1100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SBCC</a:t>
              </a:r>
              <a:endParaRPr lang="en-US" sz="1100" dirty="0"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22536" y="4692151"/>
              <a:ext cx="4327036" cy="434591"/>
            </a:xfrm>
            <a:prstGeom prst="upArrow">
              <a:avLst>
                <a:gd name="adj1" fmla="val 50000"/>
                <a:gd name="adj2" fmla="val 58846"/>
              </a:avLst>
            </a:prstGeom>
            <a:solidFill>
              <a:srgbClr val="92D050"/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tIns="0" bIns="365760" anchorCtr="1"/>
            <a:lstStyle/>
            <a:p>
              <a:pPr algn="ctr" fontAlgn="auto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GB" sz="1100" b="1" dirty="0">
                  <a:solidFill>
                    <a:schemeClr val="tx2"/>
                  </a:solidFill>
                  <a:latin typeface="Calibri"/>
                  <a:ea typeface="Calibri"/>
                  <a:cs typeface="Times New Roman"/>
                </a:rPr>
                <a:t>Agriculture-Nutrition Extension Services</a:t>
              </a:r>
              <a:endParaRPr lang="en-US" sz="11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312738" y="2878138"/>
            <a:ext cx="3429000" cy="127793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1100" dirty="0" smtClean="0">
                <a:latin typeface="Calibri" pitchFamily="34" charset="0"/>
              </a:rPr>
              <a:t>Discuss &amp; decide together about  allocating household resources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100" dirty="0" smtClean="0">
                <a:latin typeface="Calibri" pitchFamily="34" charset="0"/>
              </a:rPr>
              <a:t>Grow &amp; raise  small animals, fish, eggs, mangos, oranges, green leafy vegetables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100" dirty="0" smtClean="0">
                <a:latin typeface="Calibri" pitchFamily="34" charset="0"/>
              </a:rPr>
              <a:t>Use agriculture  income to buy iron-rich foods  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100" dirty="0" smtClean="0">
                <a:latin typeface="Calibri" pitchFamily="34" charset="0"/>
              </a:rPr>
              <a:t>Process , preserve &amp; store foods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100" dirty="0" smtClean="0">
                <a:latin typeface="Calibri" pitchFamily="34" charset="0"/>
              </a:rPr>
              <a:t>Help women to rest &amp; eat more  iron-rich foods</a:t>
            </a:r>
          </a:p>
        </p:txBody>
      </p:sp>
      <p:sp>
        <p:nvSpPr>
          <p:cNvPr id="13368" name="AutoShape 56"/>
          <p:cNvSpPr>
            <a:spLocks noChangeArrowheads="1"/>
          </p:cNvSpPr>
          <p:nvPr/>
        </p:nvSpPr>
        <p:spPr bwMode="auto">
          <a:xfrm>
            <a:off x="2973285" y="1600202"/>
            <a:ext cx="625577" cy="1277935"/>
          </a:xfrm>
          <a:prstGeom prst="upArrow">
            <a:avLst>
              <a:gd name="adj1" fmla="val 50000"/>
              <a:gd name="adj2" fmla="val 475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en-GB" sz="900" dirty="0"/>
              <a:t>Boots and gloves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en-GB" sz="900" dirty="0"/>
              <a:t> Pesticides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4708" y="4576026"/>
            <a:ext cx="276999" cy="1904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vert270" tIns="0" rIns="0" bIns="0" anchorCtr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Health Services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56438" y="165892"/>
            <a:ext cx="2087562" cy="669210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Situation (2010 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TDHS)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96% of pregnant women report at least 1 ANC visit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34% of pregnant women first attend ANC during their final trimester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56% of women report taking iron in pregnancy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4% of  pregnant women who report taking iron  take minimum required 90+ tablet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71% of calories in household diet is from staple foods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 35% of women with children under 3 consume iron-rich foods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 61% of children under 2 years receive  complementary food with 3+ food groups (MAD)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Only 30% of children under 3 years consume iron-rich foods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10% of households have home </a:t>
            </a:r>
            <a:r>
              <a:rPr lang="en-US" sz="1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gardens</a:t>
            </a:r>
            <a:endParaRPr lang="en-US" sz="2800" b="1" dirty="0">
              <a:solidFill>
                <a:srgbClr val="00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550" y="1579563"/>
            <a:ext cx="492443" cy="1317640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IFA supplements in </a:t>
            </a:r>
            <a:r>
              <a:rPr lang="en-US" sz="1000" dirty="0" smtClean="0">
                <a:solidFill>
                  <a:schemeClr val="bg1"/>
                </a:solidFill>
              </a:rPr>
              <a:t>pregnancy)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093" name="TextBox 21"/>
          <p:cNvSpPr txBox="1">
            <a:spLocks noChangeArrowheads="1"/>
          </p:cNvSpPr>
          <p:nvPr/>
        </p:nvSpPr>
        <p:spPr bwMode="auto">
          <a:xfrm>
            <a:off x="-22225" y="6448425"/>
            <a:ext cx="7078663" cy="4937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latin typeface="Calibri" pitchFamily="34" charset="0"/>
              </a:rPr>
              <a:t>Enhanced Gender Roles, Social Change, Strengthened Policy Environment</a:t>
            </a:r>
          </a:p>
          <a:p>
            <a:pPr eaLnBrk="1" hangingPunct="1"/>
            <a:endParaRPr lang="en-US" sz="1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58614"/>
            <a:ext cx="7669360" cy="490066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TDHS 2010 Data on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hild Stunting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92696"/>
            <a:ext cx="8740080" cy="5784304"/>
          </a:xfrm>
        </p:spPr>
        <p:txBody>
          <a:bodyPr>
            <a:normAutofit/>
          </a:bodyPr>
          <a:lstStyle/>
          <a:p>
            <a:pPr lvl="0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Prevalence of childhood stunting among children under-five years of age: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Nation-wide: 42% </a:t>
            </a:r>
          </a:p>
          <a:p>
            <a:pPr lvl="3"/>
            <a:r>
              <a:rPr lang="en-US" sz="2400" dirty="0" smtClean="0">
                <a:latin typeface="Arial" pitchFamily="34" charset="0"/>
                <a:cs typeface="Arial" pitchFamily="34" charset="0"/>
              </a:rPr>
              <a:t>Dodoma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 half (56%)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3"/>
            <a:r>
              <a:rPr lang="en-US" sz="2400" dirty="0" smtClean="0">
                <a:latin typeface="Arial" pitchFamily="34" charset="0"/>
                <a:cs typeface="Arial" pitchFamily="34" charset="0"/>
              </a:rPr>
              <a:t>Manyara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Nearly half (46.3%) </a:t>
            </a:r>
          </a:p>
          <a:p>
            <a:pPr lvl="3"/>
            <a:r>
              <a:rPr lang="en-US" sz="2400" dirty="0" smtClean="0">
                <a:latin typeface="Arial" pitchFamily="34" charset="0"/>
                <a:cs typeface="Arial" pitchFamily="34" charset="0"/>
              </a:rPr>
              <a:t>Morogoro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Nearly half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44.4%)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Zanzibar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30.2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 marL="393192" lvl="1" indent="0">
              <a:buNone/>
            </a:pPr>
            <a:endParaRPr lang="en-US" sz="2600" b="1" dirty="0"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smtClean="0">
                <a:latin typeface="Arial" pitchFamily="34" charset="0"/>
                <a:cs typeface="Arial" pitchFamily="34" charset="0"/>
              </a:rPr>
              <a:t>Childhood stunting is associated with: 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About 14% loss of life time earning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Reduced physical capacity and productivity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Lower thinking and learning capacity</a:t>
            </a:r>
          </a:p>
          <a:p>
            <a:pPr lvl="2"/>
            <a:r>
              <a:rPr lang="en-US" dirty="0" smtClean="0">
                <a:latin typeface="Arial" pitchFamily="34" charset="0"/>
                <a:cs typeface="Arial" pitchFamily="34" charset="0"/>
              </a:rPr>
              <a:t>Poor school attendance and performance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161" y="6088380"/>
            <a:ext cx="5993765" cy="76962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779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/>
          <p:cNvSpPr/>
          <p:nvPr/>
        </p:nvSpPr>
        <p:spPr>
          <a:xfrm>
            <a:off x="515905" y="4038600"/>
            <a:ext cx="8551895" cy="1295400"/>
          </a:xfrm>
          <a:prstGeom prst="rect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980729"/>
            <a:ext cx="1828800" cy="875532"/>
          </a:xfrm>
          <a:prstGeom prst="rect">
            <a:avLst/>
          </a:prstGeom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Birth Weight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2350" y="980728"/>
            <a:ext cx="1828800" cy="875533"/>
          </a:xfrm>
          <a:prstGeom prst="rect">
            <a:avLst/>
          </a:prstGeom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Food and </a:t>
            </a:r>
            <a:endParaRPr lang="en-US" sz="1400" dirty="0" smtClean="0"/>
          </a:p>
          <a:p>
            <a:pPr algn="ctr"/>
            <a:r>
              <a:rPr lang="en-US" sz="1400" dirty="0"/>
              <a:t>N</a:t>
            </a:r>
            <a:r>
              <a:rPr lang="en-US" sz="1400" dirty="0" smtClean="0"/>
              <a:t>utrient </a:t>
            </a:r>
            <a:r>
              <a:rPr lang="en-US" sz="1400" dirty="0"/>
              <a:t>S</a:t>
            </a:r>
            <a:r>
              <a:rPr lang="en-US" sz="1400" dirty="0" smtClean="0"/>
              <a:t>ecurity </a:t>
            </a:r>
          </a:p>
          <a:p>
            <a:pPr algn="ctr"/>
            <a:r>
              <a:rPr lang="en-US" sz="1000" dirty="0" smtClean="0"/>
              <a:t>(including iodine consumption)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7048826" y="980728"/>
            <a:ext cx="1828800" cy="1821654"/>
          </a:xfrm>
          <a:prstGeom prst="rect">
            <a:avLst/>
          </a:prstGeom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Health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/>
              <a:t>Immunization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/>
              <a:t>Prevention/control of 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Malaria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HIV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ARI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Anemia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Diarrhea control</a:t>
            </a:r>
          </a:p>
          <a:p>
            <a:pPr marL="285750" lvl="1" indent="-119063">
              <a:buFont typeface="Wingdings" pitchFamily="2" charset="2"/>
              <a:buChar char="§"/>
            </a:pPr>
            <a:r>
              <a:rPr lang="en-US" sz="1100" dirty="0" smtClean="0"/>
              <a:t>Vitamin A deficiency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2086169" y="2802382"/>
            <a:ext cx="1828800" cy="75855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Maternal health &amp; nutrition</a:t>
            </a:r>
          </a:p>
        </p:txBody>
      </p:sp>
      <p:sp>
        <p:nvSpPr>
          <p:cNvPr id="9" name="Oval 8"/>
          <p:cNvSpPr/>
          <p:nvPr/>
        </p:nvSpPr>
        <p:spPr>
          <a:xfrm>
            <a:off x="685800" y="3106447"/>
            <a:ext cx="1447800" cy="77975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Indoor smoke / tobacco smoking</a:t>
            </a:r>
            <a:endParaRPr lang="en-US" sz="11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115369" y="3335574"/>
            <a:ext cx="1723831" cy="70302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Water sanitation, hygiene</a:t>
            </a:r>
            <a:endParaRPr lang="en-US" sz="1400" dirty="0"/>
          </a:p>
        </p:txBody>
      </p:sp>
      <p:cxnSp>
        <p:nvCxnSpPr>
          <p:cNvPr id="16" name="Curved Connector 15"/>
          <p:cNvCxnSpPr>
            <a:stCxn id="9" idx="7"/>
            <a:endCxn id="8" idx="2"/>
          </p:cNvCxnSpPr>
          <p:nvPr/>
        </p:nvCxnSpPr>
        <p:spPr>
          <a:xfrm flipV="1">
            <a:off x="1921575" y="3181658"/>
            <a:ext cx="164594" cy="3898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1"/>
            <a:endCxn id="8" idx="6"/>
          </p:cNvCxnSpPr>
          <p:nvPr/>
        </p:nvCxnSpPr>
        <p:spPr>
          <a:xfrm rot="10800000" flipV="1">
            <a:off x="3914970" y="1891554"/>
            <a:ext cx="3133857" cy="1290103"/>
          </a:xfrm>
          <a:prstGeom prst="bentConnector3">
            <a:avLst>
              <a:gd name="adj1" fmla="val 50000"/>
            </a:avLst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8" idx="1"/>
            <a:endCxn id="4" idx="2"/>
          </p:cNvCxnSpPr>
          <p:nvPr/>
        </p:nvCxnSpPr>
        <p:spPr>
          <a:xfrm flipH="1" flipV="1">
            <a:off x="1600200" y="1856261"/>
            <a:ext cx="753791" cy="105720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2" idx="0"/>
          </p:cNvCxnSpPr>
          <p:nvPr/>
        </p:nvCxnSpPr>
        <p:spPr>
          <a:xfrm flipH="1" flipV="1">
            <a:off x="7946998" y="2807263"/>
            <a:ext cx="30287" cy="528311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088109" y="4306824"/>
            <a:ext cx="1828800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Enhancing Positive Male Roles</a:t>
            </a:r>
            <a:endParaRPr lang="en-US" sz="1300" dirty="0"/>
          </a:p>
        </p:txBody>
      </p:sp>
      <p:sp>
        <p:nvSpPr>
          <p:cNvPr id="112" name="Rectangle 111"/>
          <p:cNvSpPr/>
          <p:nvPr/>
        </p:nvSpPr>
        <p:spPr>
          <a:xfrm>
            <a:off x="5220026" y="4306824"/>
            <a:ext cx="1828800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Vulnerability factors (e.g., alcohol, single parent)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131439" y="4306824"/>
            <a:ext cx="1828800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Maternal education and access to information</a:t>
            </a:r>
            <a:endParaRPr lang="en-US" sz="1300" dirty="0"/>
          </a:p>
        </p:txBody>
      </p:sp>
      <p:sp>
        <p:nvSpPr>
          <p:cNvPr id="114" name="Rectangle 113"/>
          <p:cNvSpPr/>
          <p:nvPr/>
        </p:nvSpPr>
        <p:spPr>
          <a:xfrm>
            <a:off x="7239000" y="4306824"/>
            <a:ext cx="1828800" cy="75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Access to </a:t>
            </a:r>
            <a:r>
              <a:rPr lang="en-US" sz="1400" dirty="0" smtClean="0"/>
              <a:t>services</a:t>
            </a:r>
            <a:endParaRPr lang="en-US" sz="1400" dirty="0"/>
          </a:p>
        </p:txBody>
      </p:sp>
      <p:sp>
        <p:nvSpPr>
          <p:cNvPr id="116" name="Rectangle 115"/>
          <p:cNvSpPr/>
          <p:nvPr/>
        </p:nvSpPr>
        <p:spPr>
          <a:xfrm>
            <a:off x="1062695" y="5396455"/>
            <a:ext cx="1828800" cy="1444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Social </a:t>
            </a:r>
            <a:r>
              <a:rPr lang="en-US" sz="1400" dirty="0" smtClean="0"/>
              <a:t>exclusion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e.g., gender bias, ethnic bias)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5220026" y="5316063"/>
            <a:ext cx="1828800" cy="1444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Governance, awareness, support for social sectors</a:t>
            </a:r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3131439" y="5396455"/>
            <a:ext cx="1828800" cy="1444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Perceptions of child growth and health</a:t>
            </a:r>
            <a:endParaRPr lang="en-US" sz="1400" dirty="0"/>
          </a:p>
        </p:txBody>
      </p:sp>
      <p:sp>
        <p:nvSpPr>
          <p:cNvPr id="119" name="Rectangle 118"/>
          <p:cNvSpPr/>
          <p:nvPr/>
        </p:nvSpPr>
        <p:spPr>
          <a:xfrm>
            <a:off x="7239000" y="5348830"/>
            <a:ext cx="1828800" cy="14447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Local ecology</a:t>
            </a:r>
            <a:endParaRPr lang="en-US" sz="1400" dirty="0"/>
          </a:p>
        </p:txBody>
      </p:sp>
      <p:sp>
        <p:nvSpPr>
          <p:cNvPr id="132" name="Oval 131"/>
          <p:cNvSpPr/>
          <p:nvPr/>
        </p:nvSpPr>
        <p:spPr>
          <a:xfrm>
            <a:off x="3448664" y="76199"/>
            <a:ext cx="2724538" cy="744947"/>
          </a:xfrm>
          <a:prstGeom prst="ellipse">
            <a:avLst/>
          </a:prstGeom>
          <a:ln>
            <a:tailEnd type="stealth" w="lg" len="lg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Childhood Stunting</a:t>
            </a:r>
            <a:endParaRPr lang="en-US" dirty="0"/>
          </a:p>
        </p:txBody>
      </p:sp>
      <p:cxnSp>
        <p:nvCxnSpPr>
          <p:cNvPr id="139" name="Curved Connector 138"/>
          <p:cNvCxnSpPr/>
          <p:nvPr/>
        </p:nvCxnSpPr>
        <p:spPr>
          <a:xfrm flipH="1" flipV="1">
            <a:off x="6173202" y="446023"/>
            <a:ext cx="1790024" cy="532055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5" idx="0"/>
            <a:endCxn id="132" idx="3"/>
          </p:cNvCxnSpPr>
          <p:nvPr/>
        </p:nvCxnSpPr>
        <p:spPr>
          <a:xfrm flipV="1">
            <a:off x="3746750" y="712051"/>
            <a:ext cx="100913" cy="26867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4" idx="0"/>
            <a:endCxn id="132" idx="2"/>
          </p:cNvCxnSpPr>
          <p:nvPr/>
        </p:nvCxnSpPr>
        <p:spPr>
          <a:xfrm flipV="1">
            <a:off x="1600200" y="448673"/>
            <a:ext cx="1848464" cy="532056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7" idx="0"/>
            <a:endCxn id="132" idx="5"/>
          </p:cNvCxnSpPr>
          <p:nvPr/>
        </p:nvCxnSpPr>
        <p:spPr>
          <a:xfrm flipH="1" flipV="1">
            <a:off x="5774203" y="712051"/>
            <a:ext cx="120901" cy="26867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urved Connector 190"/>
          <p:cNvCxnSpPr>
            <a:stCxn id="11" idx="2"/>
            <a:endCxn id="8" idx="5"/>
          </p:cNvCxnSpPr>
          <p:nvPr/>
        </p:nvCxnSpPr>
        <p:spPr>
          <a:xfrm flipH="1" flipV="1">
            <a:off x="3647147" y="3449847"/>
            <a:ext cx="1313092" cy="273285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8704" y="3886200"/>
            <a:ext cx="840887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HH </a:t>
            </a:r>
            <a:r>
              <a:rPr lang="en-US" sz="1700" dirty="0" smtClean="0"/>
              <a:t>Environment</a:t>
            </a:r>
            <a:endParaRPr lang="en-US" sz="1700" dirty="0"/>
          </a:p>
        </p:txBody>
      </p:sp>
      <p:sp>
        <p:nvSpPr>
          <p:cNvPr id="211" name="Rectangle 210"/>
          <p:cNvSpPr/>
          <p:nvPr/>
        </p:nvSpPr>
        <p:spPr>
          <a:xfrm>
            <a:off x="58704" y="5334000"/>
            <a:ext cx="840887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700" dirty="0" smtClean="0"/>
              <a:t>Community</a:t>
            </a:r>
            <a:r>
              <a:rPr lang="en-US" dirty="0" smtClean="0"/>
              <a:t> &amp; </a:t>
            </a:r>
            <a:r>
              <a:rPr lang="en-US" sz="1700" dirty="0" smtClean="0"/>
              <a:t>Environment</a:t>
            </a:r>
            <a:endParaRPr lang="en-US" sz="1700" dirty="0"/>
          </a:p>
        </p:txBody>
      </p:sp>
      <p:sp>
        <p:nvSpPr>
          <p:cNvPr id="212" name="Rectangle 211"/>
          <p:cNvSpPr/>
          <p:nvPr/>
        </p:nvSpPr>
        <p:spPr>
          <a:xfrm>
            <a:off x="58705" y="1143001"/>
            <a:ext cx="457200" cy="269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Immediate Causes</a:t>
            </a:r>
            <a:endParaRPr lang="en-US" dirty="0"/>
          </a:p>
        </p:txBody>
      </p:sp>
      <p:cxnSp>
        <p:nvCxnSpPr>
          <p:cNvPr id="216" name="Curved Connector 215"/>
          <p:cNvCxnSpPr>
            <a:stCxn id="5" idx="1"/>
            <a:endCxn id="8" idx="0"/>
          </p:cNvCxnSpPr>
          <p:nvPr/>
        </p:nvCxnSpPr>
        <p:spPr>
          <a:xfrm rot="10800000" flipH="1" flipV="1">
            <a:off x="2832349" y="1418494"/>
            <a:ext cx="168219" cy="1383887"/>
          </a:xfrm>
          <a:prstGeom prst="bentConnector4">
            <a:avLst>
              <a:gd name="adj1" fmla="val -135894"/>
              <a:gd name="adj2" fmla="val 65817"/>
            </a:avLst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8" idx="7"/>
            <a:endCxn id="7" idx="1"/>
          </p:cNvCxnSpPr>
          <p:nvPr/>
        </p:nvCxnSpPr>
        <p:spPr>
          <a:xfrm flipV="1">
            <a:off x="3647147" y="2043588"/>
            <a:ext cx="1333557" cy="86988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urved Connector 236"/>
          <p:cNvCxnSpPr>
            <a:stCxn id="12" idx="2"/>
            <a:endCxn id="8" idx="6"/>
          </p:cNvCxnSpPr>
          <p:nvPr/>
        </p:nvCxnSpPr>
        <p:spPr>
          <a:xfrm rot="10800000">
            <a:off x="3914969" y="3181659"/>
            <a:ext cx="3200400" cy="505429"/>
          </a:xfrm>
          <a:prstGeom prst="bentConnector3">
            <a:avLst>
              <a:gd name="adj1" fmla="val 50000"/>
            </a:avLst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1" idx="0"/>
            <a:endCxn id="7" idx="2"/>
          </p:cNvCxnSpPr>
          <p:nvPr/>
        </p:nvCxnSpPr>
        <p:spPr>
          <a:xfrm flipV="1">
            <a:off x="5847207" y="3106447"/>
            <a:ext cx="47897" cy="301217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11" idx="1"/>
            <a:endCxn id="5" idx="2"/>
          </p:cNvCxnSpPr>
          <p:nvPr/>
        </p:nvCxnSpPr>
        <p:spPr>
          <a:xfrm flipH="1" flipV="1">
            <a:off x="3746750" y="1856261"/>
            <a:ext cx="1473276" cy="1643801"/>
          </a:xfrm>
          <a:prstGeom prst="straightConnector1">
            <a:avLst/>
          </a:prstGeom>
          <a:ln w="25400">
            <a:solidFill>
              <a:schemeClr val="tx2"/>
            </a:solidFill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76275" y="2514600"/>
            <a:ext cx="1447800" cy="44303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tailEnd type="stealth" w="lg" len="lg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Maternal stature</a:t>
            </a:r>
            <a:endParaRPr lang="en-US" sz="1100" dirty="0"/>
          </a:p>
        </p:txBody>
      </p:sp>
      <p:cxnSp>
        <p:nvCxnSpPr>
          <p:cNvPr id="53" name="Curved Connector 34"/>
          <p:cNvCxnSpPr>
            <a:stCxn id="52" idx="0"/>
            <a:endCxn id="4" idx="2"/>
          </p:cNvCxnSpPr>
          <p:nvPr/>
        </p:nvCxnSpPr>
        <p:spPr>
          <a:xfrm flipV="1">
            <a:off x="1400175" y="1856261"/>
            <a:ext cx="200025" cy="658339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 w="med" len="lg"/>
            <a:tailEnd type="stealth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80704" y="980728"/>
            <a:ext cx="1828800" cy="2125719"/>
          </a:xfrm>
          <a:prstGeom prst="rect">
            <a:avLst/>
          </a:prstGeom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Caring Practices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Immediate and exclusive breastfeeding 6m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Complementary feeding frequency, quality, amount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Feeding during/after illness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Food preparation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/>
              <a:t>H</a:t>
            </a:r>
            <a:r>
              <a:rPr lang="en-US" sz="1100" dirty="0" smtClean="0"/>
              <a:t>ome fortification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smtClean="0"/>
              <a:t>Health care-seeking</a:t>
            </a:r>
            <a:endParaRPr lang="en-US" sz="1100" dirty="0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4960239" y="3407664"/>
            <a:ext cx="1773936" cy="63093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Family planning</a:t>
            </a:r>
          </a:p>
        </p:txBody>
      </p:sp>
    </p:spTree>
    <p:extLst>
      <p:ext uri="{BB962C8B-B14F-4D97-AF65-F5344CB8AC3E}">
        <p14:creationId xmlns:p14="http://schemas.microsoft.com/office/powerpoint/2010/main" val="23236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1888</TotalTime>
  <Words>1458</Words>
  <Application>Microsoft Office PowerPoint</Application>
  <PresentationFormat>On-screen Show (4:3)</PresentationFormat>
  <Paragraphs>304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Overview</vt:lpstr>
      <vt:lpstr>MBNP Program Goals</vt:lpstr>
      <vt:lpstr>PowerPoint Presentation</vt:lpstr>
      <vt:lpstr>The Beneficiaries</vt:lpstr>
      <vt:lpstr>2010 TDHS Data on Maternal Anemia</vt:lpstr>
      <vt:lpstr>PowerPoint Presentation</vt:lpstr>
      <vt:lpstr>TDHS 2010 Data on Child Stunting</vt:lpstr>
      <vt:lpstr>PowerPoint Presentation</vt:lpstr>
      <vt:lpstr>PowerPoint Presentation</vt:lpstr>
      <vt:lpstr>Achievement to date: SBCC</vt:lpstr>
      <vt:lpstr>Achievement to date: Institutional Capacity Strengthening</vt:lpstr>
      <vt:lpstr>Achievement to date: Delivery of Nutrition Services </vt:lpstr>
      <vt:lpstr>Achievement to date: Community Nutrition activities </vt:lpstr>
      <vt:lpstr>Summary of key results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Mwanzo Bora Nutrition Program</dc:title>
  <dc:creator>Owner</dc:creator>
  <cp:lastModifiedBy>Dr Joe</cp:lastModifiedBy>
  <cp:revision>305</cp:revision>
  <cp:lastPrinted>2012-06-28T11:12:54Z</cp:lastPrinted>
  <dcterms:created xsi:type="dcterms:W3CDTF">2012-06-05T05:04:16Z</dcterms:created>
  <dcterms:modified xsi:type="dcterms:W3CDTF">2013-04-22T13:00:27Z</dcterms:modified>
</cp:coreProperties>
</file>